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Merriweather" panose="00000500000000000000" pitchFamily="2" charset="-18"/>
      <p:regular r:id="rId10"/>
    </p:embeddedFont>
    <p:embeddedFont>
      <p:font typeface="Merriweather Light" panose="00000400000000000000" pitchFamily="2" charset="-18"/>
      <p:regular r:id="rId11"/>
      <p:italic r:id="rId1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29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582274" y="2998047"/>
            <a:ext cx="9257015" cy="2313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eSUPPLY: Nowa Era </a:t>
            </a:r>
            <a:r>
              <a:rPr lang="en-US" sz="4850" dirty="0" err="1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Zakupów</a:t>
            </a: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4850" dirty="0" err="1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Pośrednich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4582274" y="5435493"/>
            <a:ext cx="9123452" cy="1974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Inteligentna platforma B2B, która zamienia chaos zakupowy w strategiczne oszczędności i pełną kontrolę </a:t>
            </a:r>
            <a:r>
              <a:rPr lang="en-US" sz="190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emisji</a:t>
            </a: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CO2</a:t>
            </a:r>
            <a:r>
              <a:rPr lang="pl-PL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w oparciu o </a:t>
            </a:r>
            <a:r>
              <a:rPr lang="pl-PL" sz="190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jednego dostawcę.</a:t>
            </a:r>
            <a:endParaRPr lang="pl-PL" sz="1900" dirty="0">
              <a:solidFill>
                <a:srgbClr val="E2E6E9"/>
              </a:solidFill>
              <a:latin typeface="Merriweather" pitchFamily="34" charset="0"/>
              <a:ea typeface="Merriweather" pitchFamily="34" charset="-122"/>
              <a:cs typeface="Merriweather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endParaRPr lang="pl-PL" sz="1900" dirty="0">
              <a:solidFill>
                <a:srgbClr val="E2E6E9"/>
              </a:solidFill>
              <a:latin typeface="Merriweather" pitchFamily="34" charset="0"/>
              <a:ea typeface="Merriweather" pitchFamily="34" charset="-122"/>
              <a:cs typeface="Merriweather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Platformy </a:t>
            </a:r>
            <a:r>
              <a:rPr lang="en-US" sz="190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typu</a:t>
            </a: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Marketplace </a:t>
            </a: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to hipermarket dla wszystkich. My jesteśmy Twoim dedykowanym inżynierem ds. zaopatrzenia.</a:t>
            </a:r>
            <a:endParaRPr lang="en-US" sz="1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61212B-DA6C-999F-1FD3-CAB904AE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327" y="7726166"/>
            <a:ext cx="1785076" cy="399856"/>
          </a:xfrm>
          <a:prstGeom prst="rect">
            <a:avLst/>
          </a:prstGeom>
        </p:spPr>
      </p:pic>
      <p:pic>
        <p:nvPicPr>
          <p:cNvPr id="6" name="Obraz 5" descr="Obraz zawierający światło, zrzut ekranu, sztuka, noc&#10;&#10;Zawartość wygenerowana przez AI może być niepoprawna.">
            <a:extLst>
              <a:ext uri="{FF2B5EF4-FFF2-40B4-BE49-F238E27FC236}">
                <a16:creationId xmlns:a16="http://schemas.microsoft.com/office/drawing/2014/main" id="{5A718B18-826A-CD56-ED22-E2264D4E6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799"/>
            <a:ext cx="4150760" cy="6400801"/>
          </a:xfrm>
          <a:prstGeom prst="rect">
            <a:avLst/>
          </a:prstGeom>
        </p:spPr>
      </p:pic>
      <p:pic>
        <p:nvPicPr>
          <p:cNvPr id="7" name="Obraz 6" descr="Obraz zawierający Czcionka, tekst, logo, Grafika&#10;&#10;Zawartość wygenerowana przez AI może być niepoprawna.">
            <a:extLst>
              <a:ext uri="{FF2B5EF4-FFF2-40B4-BE49-F238E27FC236}">
                <a16:creationId xmlns:a16="http://schemas.microsoft.com/office/drawing/2014/main" id="{1C27D644-749A-B25A-A9CA-730F5A1F7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8"/>
            <a:ext cx="4151772" cy="1830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0543" y="289343"/>
            <a:ext cx="9010888" cy="454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Stracony Czas i Ukryte Koszty Zakupów Pośrednich</a:t>
            </a:r>
            <a:endParaRPr lang="en-US" sz="2850" dirty="0"/>
          </a:p>
        </p:txBody>
      </p:sp>
      <p:sp>
        <p:nvSpPr>
          <p:cNvPr id="9" name="Text 6"/>
          <p:cNvSpPr/>
          <p:nvPr/>
        </p:nvSpPr>
        <p:spPr>
          <a:xfrm>
            <a:off x="509349" y="8265438"/>
            <a:ext cx="4415909" cy="480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3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70%</a:t>
            </a:r>
            <a:endParaRPr lang="en-US" sz="3750" dirty="0"/>
          </a:p>
        </p:txBody>
      </p:sp>
      <p:sp>
        <p:nvSpPr>
          <p:cNvPr id="10" name="Text 7"/>
          <p:cNvSpPr/>
          <p:nvPr/>
        </p:nvSpPr>
        <p:spPr>
          <a:xfrm>
            <a:off x="1807607" y="8927544"/>
            <a:ext cx="1819394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Czasu tracą kupcy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509349" y="9242227"/>
            <a:ext cx="4415909" cy="232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na zadania administracyjne zamiast strategii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5107186" y="8265438"/>
            <a:ext cx="4415909" cy="480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3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200-1000</a:t>
            </a:r>
            <a:endParaRPr lang="en-US" sz="3750" dirty="0"/>
          </a:p>
        </p:txBody>
      </p:sp>
      <p:sp>
        <p:nvSpPr>
          <p:cNvPr id="13" name="Text 10"/>
          <p:cNvSpPr/>
          <p:nvPr/>
        </p:nvSpPr>
        <p:spPr>
          <a:xfrm>
            <a:off x="6405443" y="8927544"/>
            <a:ext cx="1819394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Różnych dostawców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5107186" y="9242227"/>
            <a:ext cx="4415909" cy="232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średnio w jednej firmie automotive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9705023" y="8265438"/>
            <a:ext cx="4415909" cy="480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3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30%</a:t>
            </a:r>
            <a:endParaRPr lang="en-US" sz="3750" dirty="0"/>
          </a:p>
        </p:txBody>
      </p:sp>
      <p:sp>
        <p:nvSpPr>
          <p:cNvPr id="16" name="Text 13"/>
          <p:cNvSpPr/>
          <p:nvPr/>
        </p:nvSpPr>
        <p:spPr>
          <a:xfrm>
            <a:off x="11003280" y="8927544"/>
            <a:ext cx="1819394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Ukrytych kosztów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9705023" y="9242227"/>
            <a:ext cx="4415909" cy="232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powstaje przez brak konsolidacji zakupów</a:t>
            </a:r>
            <a:endParaRPr lang="en-US" sz="1100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3674202-DF87-CB21-B4C9-12CD63460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327" y="7726166"/>
            <a:ext cx="1785076" cy="399856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A5DBC46-235F-A81B-F720-3790E174EFC1}"/>
              </a:ext>
            </a:extLst>
          </p:cNvPr>
          <p:cNvSpPr txBox="1"/>
          <p:nvPr/>
        </p:nvSpPr>
        <p:spPr>
          <a:xfrm>
            <a:off x="190543" y="1539857"/>
            <a:ext cx="89009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noProof="0" dirty="0">
                <a:solidFill>
                  <a:srgbClr val="E2E6E9"/>
                </a:solidFill>
                <a:latin typeface="Merriweather" pitchFamily="34" charset="0"/>
              </a:rPr>
              <a:t>Kluczowe Wyzwania:</a:t>
            </a:r>
          </a:p>
          <a:p>
            <a:endParaRPr lang="pl-PL" sz="2400" b="1" noProof="0" dirty="0">
              <a:solidFill>
                <a:srgbClr val="E2E6E9"/>
              </a:solidFill>
              <a:latin typeface="Merriweather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pl-PL" sz="2000" b="1" noProof="0" dirty="0">
                <a:solidFill>
                  <a:srgbClr val="E2E6E9"/>
                </a:solidFill>
                <a:latin typeface="Merriweather" pitchFamily="34" charset="0"/>
              </a:rPr>
              <a:t>Chaos dostawców - Setki kontrahentów, setki umów –&gt; brak kontroli nad całością</a:t>
            </a: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endParaRPr lang="pl-PL" sz="2000" b="1" noProof="0" dirty="0">
              <a:solidFill>
                <a:srgbClr val="E2E6E9"/>
              </a:solidFill>
              <a:latin typeface="Merriweather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Tx/>
              <a:buChar char="•"/>
            </a:pPr>
            <a:r>
              <a:rPr lang="pl-PL" sz="2000" b="1" noProof="0" dirty="0">
                <a:solidFill>
                  <a:srgbClr val="E2E6E9"/>
                </a:solidFill>
                <a:latin typeface="Merriweather" pitchFamily="34" charset="0"/>
              </a:rPr>
              <a:t>Ukryte wydatki - Brak przejrzystości uniemożliwia konsolidację</a:t>
            </a:r>
          </a:p>
          <a:p>
            <a:pPr marL="342900" indent="-342900">
              <a:lnSpc>
                <a:spcPct val="150000"/>
              </a:lnSpc>
              <a:buSzPct val="100000"/>
              <a:buFontTx/>
              <a:buChar char="•"/>
            </a:pPr>
            <a:endParaRPr lang="pl-PL" sz="2000" b="1" noProof="0" dirty="0">
              <a:solidFill>
                <a:srgbClr val="E2E6E9"/>
              </a:solidFill>
              <a:latin typeface="Merriweather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Tx/>
              <a:buChar char="•"/>
            </a:pPr>
            <a:r>
              <a:rPr lang="pl-PL" sz="2000" b="1" noProof="0" dirty="0">
                <a:solidFill>
                  <a:srgbClr val="E2E6E9"/>
                </a:solidFill>
                <a:latin typeface="Merriweather" pitchFamily="34" charset="0"/>
              </a:rPr>
              <a:t>Nieefektywność procesów - Manualne RFQ, godziny marnowane na </a:t>
            </a:r>
            <a:r>
              <a:rPr lang="pl-PL" sz="2000" b="1" noProof="0" dirty="0" err="1">
                <a:solidFill>
                  <a:srgbClr val="E2E6E9"/>
                </a:solidFill>
                <a:latin typeface="Merriweather" pitchFamily="34" charset="0"/>
              </a:rPr>
              <a:t>papierologię</a:t>
            </a:r>
            <a:endParaRPr lang="pl-PL" sz="2000" b="1" noProof="0" dirty="0">
              <a:solidFill>
                <a:srgbClr val="E2E6E9"/>
              </a:solidFill>
              <a:latin typeface="Merriweather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Tx/>
              <a:buChar char="•"/>
            </a:pPr>
            <a:endParaRPr lang="pl-PL" sz="2000" b="1" noProof="0" dirty="0">
              <a:solidFill>
                <a:srgbClr val="E2E6E9"/>
              </a:solidFill>
              <a:latin typeface="Merriweather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Tx/>
              <a:buChar char="•"/>
            </a:pPr>
            <a:r>
              <a:rPr lang="pl-PL" sz="2000" b="1" noProof="0" dirty="0">
                <a:solidFill>
                  <a:srgbClr val="E2E6E9"/>
                </a:solidFill>
                <a:latin typeface="Merriweather" pitchFamily="34" charset="0"/>
              </a:rPr>
              <a:t>Brak danych CO2 oznacza kary i problemy z ESG</a:t>
            </a:r>
            <a:endParaRPr lang="pl-PL" sz="1600" noProof="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1" name="Obraz 20" descr="Obraz zawierający świnka skarbonka, pojemnik, świni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DBA52560-F027-85CF-B409-C48C1BF8A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269" y="-1"/>
            <a:ext cx="5213131" cy="8229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C7B7B13-D0F8-E79A-B63D-735265E4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327" y="7795414"/>
            <a:ext cx="1785076" cy="34088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0875" y="413638"/>
            <a:ext cx="8015049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eSUPPLY: Jedna Brama do Kontroli i Efektywności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6050875" y="1591638"/>
            <a:ext cx="8015049" cy="516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Kompleksowa platforma konsolidacyjna, która eliminuje chaos zakupowy i wprowadza inteligentną automatyzację procesów w Twojej organizacji.</a:t>
            </a:r>
            <a:endParaRPr lang="en-US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875" y="2618113"/>
            <a:ext cx="806529" cy="9677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8615" y="2779323"/>
            <a:ext cx="2016323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Identyfikuj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7018615" y="3128057"/>
            <a:ext cx="7047309" cy="258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Mapowanie obecnych dostawców i procesów zakupowych</a:t>
            </a:r>
            <a:endParaRPr lang="en-US" sz="12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875" y="3585853"/>
            <a:ext cx="806529" cy="9677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018615" y="3747063"/>
            <a:ext cx="2016323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Automatyzuj</a:t>
            </a:r>
            <a:endParaRPr lang="en-US" sz="1550" dirty="0"/>
          </a:p>
        </p:txBody>
      </p:sp>
      <p:sp>
        <p:nvSpPr>
          <p:cNvPr id="10" name="Text 5"/>
          <p:cNvSpPr/>
          <p:nvPr/>
        </p:nvSpPr>
        <p:spPr>
          <a:xfrm>
            <a:off x="7018615" y="4095797"/>
            <a:ext cx="7047309" cy="258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Digitalizacja RFQ i integracja z systemami ERP</a:t>
            </a:r>
            <a:endParaRPr lang="en-US" sz="12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875" y="4553593"/>
            <a:ext cx="806529" cy="9677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018615" y="4714803"/>
            <a:ext cx="2016323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Optymalizuj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7018615" y="5063537"/>
            <a:ext cx="7047309" cy="258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Konsolidacja bazy i redukcja kosztów operacyjnych</a:t>
            </a:r>
            <a:endParaRPr lang="en-US" sz="1250" dirty="0"/>
          </a:p>
        </p:txBody>
      </p:sp>
      <p:sp>
        <p:nvSpPr>
          <p:cNvPr id="14" name="Shape 8"/>
          <p:cNvSpPr/>
          <p:nvPr/>
        </p:nvSpPr>
        <p:spPr>
          <a:xfrm>
            <a:off x="6050875" y="5743880"/>
            <a:ext cx="3926919" cy="1202650"/>
          </a:xfrm>
          <a:prstGeom prst="roundRect">
            <a:avLst>
              <a:gd name="adj" fmla="val 563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5" name="Text 9"/>
          <p:cNvSpPr/>
          <p:nvPr/>
        </p:nvSpPr>
        <p:spPr>
          <a:xfrm>
            <a:off x="6219706" y="5912711"/>
            <a:ext cx="2399824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Konsolidacja</a:t>
            </a: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pl-PL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Klientów i </a:t>
            </a:r>
            <a:r>
              <a:rPr lang="en-US" sz="155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Dostawców</a:t>
            </a:r>
            <a:endParaRPr lang="en-US" sz="1550" dirty="0"/>
          </a:p>
        </p:txBody>
      </p:sp>
      <p:sp>
        <p:nvSpPr>
          <p:cNvPr id="16" name="Text 10"/>
          <p:cNvSpPr/>
          <p:nvPr/>
        </p:nvSpPr>
        <p:spPr>
          <a:xfrm>
            <a:off x="6219706" y="6261445"/>
            <a:ext cx="3589258" cy="516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Redukcja bazy do jednego punktu kontrolnego z pełną transparentnością</a:t>
            </a:r>
            <a:endParaRPr lang="en-US" sz="1250" dirty="0"/>
          </a:p>
        </p:txBody>
      </p:sp>
      <p:sp>
        <p:nvSpPr>
          <p:cNvPr id="17" name="Shape 11"/>
          <p:cNvSpPr/>
          <p:nvPr/>
        </p:nvSpPr>
        <p:spPr>
          <a:xfrm>
            <a:off x="10139005" y="5743880"/>
            <a:ext cx="3926919" cy="1202650"/>
          </a:xfrm>
          <a:prstGeom prst="roundRect">
            <a:avLst>
              <a:gd name="adj" fmla="val 563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8" name="Text 12"/>
          <p:cNvSpPr/>
          <p:nvPr/>
        </p:nvSpPr>
        <p:spPr>
          <a:xfrm>
            <a:off x="10307836" y="5912711"/>
            <a:ext cx="2016323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Automatyzacja RFQ</a:t>
            </a:r>
            <a:endParaRPr lang="en-US" sz="1550" dirty="0"/>
          </a:p>
        </p:txBody>
      </p:sp>
      <p:sp>
        <p:nvSpPr>
          <p:cNvPr id="19" name="Text 13"/>
          <p:cNvSpPr/>
          <p:nvPr/>
        </p:nvSpPr>
        <p:spPr>
          <a:xfrm>
            <a:off x="10307836" y="6261445"/>
            <a:ext cx="3589258" cy="516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Moduł przetargowy skracający proces o 50% – od zapytania do wyboru oferty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6050875" y="7107741"/>
            <a:ext cx="8015049" cy="944523"/>
          </a:xfrm>
          <a:prstGeom prst="roundRect">
            <a:avLst>
              <a:gd name="adj" fmla="val 717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21" name="Text 15"/>
          <p:cNvSpPr/>
          <p:nvPr/>
        </p:nvSpPr>
        <p:spPr>
          <a:xfrm>
            <a:off x="6219706" y="7276572"/>
            <a:ext cx="2016323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Integracja ERP</a:t>
            </a:r>
            <a:endParaRPr lang="en-US" sz="1550" dirty="0"/>
          </a:p>
        </p:txBody>
      </p:sp>
      <p:sp>
        <p:nvSpPr>
          <p:cNvPr id="22" name="Text 16"/>
          <p:cNvSpPr/>
          <p:nvPr/>
        </p:nvSpPr>
        <p:spPr>
          <a:xfrm>
            <a:off x="6219706" y="7625306"/>
            <a:ext cx="7677388" cy="258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Dwukierunkowa synchronizacja z SAP i Oracle bez zakłóceń</a:t>
            </a:r>
            <a:endParaRPr lang="en-US" sz="1250" dirty="0"/>
          </a:p>
        </p:txBody>
      </p:sp>
      <p:pic>
        <p:nvPicPr>
          <p:cNvPr id="25" name="Obraz 24" descr="Obraz zawierający tekst, zrzut ekranu, obwód&#10;&#10;Zawartość wygenerowana przez AI może być niepoprawna.">
            <a:extLst>
              <a:ext uri="{FF2B5EF4-FFF2-40B4-BE49-F238E27FC236}">
                <a16:creationId xmlns:a16="http://schemas.microsoft.com/office/drawing/2014/main" id="{77F6ED96-E4BE-188D-C843-1C2CF083D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5912069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7807" y="431006"/>
            <a:ext cx="6507004" cy="489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0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 Czyni eSUPPLY Innowacyjnym?</a:t>
            </a:r>
            <a:endParaRPr lang="en-US" sz="3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807" y="1879733"/>
            <a:ext cx="391239" cy="39123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7807" y="2466592"/>
            <a:ext cx="1964055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Moduł CO2 pod Lupą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547807" y="2804849"/>
            <a:ext cx="8048387" cy="501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Automatyczne zbieranie i raportowanie danych o śladzie węglowym każdej transakcji. Kluczowe dla spełnienia wymagań ESG w branży automotive i uniknięcia kar regulacyjnych.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807" y="3941825"/>
            <a:ext cx="391239" cy="39123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47807" y="4528684"/>
            <a:ext cx="2185273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Pełna Transparentność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547807" y="4866941"/>
            <a:ext cx="8048387" cy="501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Zintegrowana historia wszystkich zakupów z możliwością szczegółowego audytu, analiz trendów i identyfikacji obszarów do konsolidacji.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807" y="6260834"/>
            <a:ext cx="391239" cy="39123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47807" y="6847693"/>
            <a:ext cx="1956673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Wsparcie Negocjacji</a:t>
            </a:r>
            <a:endParaRPr lang="en-US" sz="1500" dirty="0"/>
          </a:p>
        </p:txBody>
      </p:sp>
      <p:sp>
        <p:nvSpPr>
          <p:cNvPr id="15" name="Text 8"/>
          <p:cNvSpPr/>
          <p:nvPr/>
        </p:nvSpPr>
        <p:spPr>
          <a:xfrm>
            <a:off x="547807" y="7185950"/>
            <a:ext cx="8048387" cy="501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Profesjonalne narzędzia do prowadzenia przetargów oraz dedykowane wsparcie ekspertów w optymalizacji warunków zakupowych.</a:t>
            </a:r>
            <a:endParaRPr lang="en-US" sz="1200" dirty="0"/>
          </a:p>
        </p:txBody>
      </p:sp>
      <p:pic>
        <p:nvPicPr>
          <p:cNvPr id="17" name="Obraz 16" descr="Obraz zawierający fajerwerki, osoba, na wolnym powietrzu, światło&#10;&#10;Zawartość wygenerowana przez AI może być niepoprawna.">
            <a:extLst>
              <a:ext uri="{FF2B5EF4-FFF2-40B4-BE49-F238E27FC236}">
                <a16:creationId xmlns:a16="http://schemas.microsoft.com/office/drawing/2014/main" id="{829DC667-5969-AFF1-EA90-0D94E6B32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4331" y="28762"/>
            <a:ext cx="6016069" cy="8200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1840" y="339328"/>
            <a:ext cx="6718697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Twój Zysk: Mierzone Oszczędności i Kontrola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1669137" y="1850827"/>
            <a:ext cx="151792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15-20%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569" y="1079540"/>
            <a:ext cx="1851184" cy="18511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50432" y="3084909"/>
            <a:ext cx="175545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Oszczędności Kosztowe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31840" y="3401139"/>
            <a:ext cx="3992642" cy="395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Redukcja kosztów zakupów pośrednich dzięki konsolidacji i przetargom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5815965" y="1850827"/>
            <a:ext cx="151792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70%</a:t>
            </a:r>
            <a:endParaRPr lang="en-US" sz="24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397" y="1079540"/>
            <a:ext cx="1851184" cy="18511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03702" y="3084909"/>
            <a:ext cx="154269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Oszczędność Czasu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4578668" y="3401139"/>
            <a:ext cx="3992761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Skrócenie czasu realizacji zamówień od zapytania do dostawy</a:t>
            </a:r>
            <a:endParaRPr lang="en-US" sz="950" dirty="0"/>
          </a:p>
        </p:txBody>
      </p:sp>
      <p:sp>
        <p:nvSpPr>
          <p:cNvPr id="11" name="Text 7"/>
          <p:cNvSpPr/>
          <p:nvPr/>
        </p:nvSpPr>
        <p:spPr>
          <a:xfrm>
            <a:off x="3742492" y="4845129"/>
            <a:ext cx="151792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100%</a:t>
            </a:r>
            <a:endParaRPr lang="en-US" sz="24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923" y="4073843"/>
            <a:ext cx="1851184" cy="18511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730228" y="6079212"/>
            <a:ext cx="154269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Kontrola Biznesowa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2505194" y="6395442"/>
            <a:ext cx="3992761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Pełna transparentność wydatków i automatyczny tracking CO2</a:t>
            </a:r>
            <a:endParaRPr lang="en-US" sz="950" dirty="0"/>
          </a:p>
        </p:txBody>
      </p:sp>
      <p:sp>
        <p:nvSpPr>
          <p:cNvPr id="15" name="Shape 10"/>
          <p:cNvSpPr/>
          <p:nvPr/>
        </p:nvSpPr>
        <p:spPr>
          <a:xfrm>
            <a:off x="424339" y="6831814"/>
            <a:ext cx="3992642" cy="921060"/>
          </a:xfrm>
          <a:prstGeom prst="roundRect">
            <a:avLst>
              <a:gd name="adj" fmla="val 6554"/>
            </a:avLst>
          </a:prstGeom>
          <a:solidFill>
            <a:srgbClr val="09151A">
              <a:alpha val="95000"/>
            </a:srgbClr>
          </a:solidFill>
          <a:ln w="1524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 11"/>
          <p:cNvSpPr/>
          <p:nvPr/>
        </p:nvSpPr>
        <p:spPr>
          <a:xfrm>
            <a:off x="570428" y="6870382"/>
            <a:ext cx="154269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💰</a:t>
            </a: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Niższe Koszty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570428" y="7186613"/>
            <a:ext cx="4987891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Konsolidacja wolumenów zakupowych przekłada się na </a:t>
            </a:r>
            <a:r>
              <a:rPr lang="en-US" sz="95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lepsze</a:t>
            </a: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endParaRPr lang="pl-PL" sz="950" dirty="0">
              <a:solidFill>
                <a:srgbClr val="E2E6E9"/>
              </a:solidFill>
              <a:latin typeface="Merriweather" pitchFamily="34" charset="0"/>
              <a:ea typeface="Merriweather" pitchFamily="34" charset="-122"/>
              <a:cs typeface="Merriweather" pitchFamily="34" charset="-120"/>
            </a:endParaRPr>
          </a:p>
          <a:p>
            <a:pPr marL="0" indent="0" algn="l">
              <a:lnSpc>
                <a:spcPts val="1550"/>
              </a:lnSpc>
              <a:buNone/>
            </a:pPr>
            <a:r>
              <a:rPr lang="en-US" sz="95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warunki</a:t>
            </a: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95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negocjacyjne</a:t>
            </a: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i ceny hurtowe</a:t>
            </a:r>
            <a:endParaRPr lang="en-US" sz="950" dirty="0"/>
          </a:p>
        </p:txBody>
      </p:sp>
      <p:sp>
        <p:nvSpPr>
          <p:cNvPr id="18" name="Shape 13"/>
          <p:cNvSpPr/>
          <p:nvPr/>
        </p:nvSpPr>
        <p:spPr>
          <a:xfrm>
            <a:off x="4596718" y="6831814"/>
            <a:ext cx="4111084" cy="921060"/>
          </a:xfrm>
          <a:prstGeom prst="roundRect">
            <a:avLst>
              <a:gd name="adj" fmla="val 6554"/>
            </a:avLst>
          </a:prstGeom>
          <a:solidFill>
            <a:srgbClr val="09151A">
              <a:alpha val="95000"/>
            </a:srgbClr>
          </a:solidFill>
          <a:ln w="1524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9" name="Text 14"/>
          <p:cNvSpPr/>
          <p:nvPr/>
        </p:nvSpPr>
        <p:spPr>
          <a:xfrm>
            <a:off x="4786972" y="6895633"/>
            <a:ext cx="154269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⚙️</a:t>
            </a: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Zero Chaosu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4776596" y="7196028"/>
            <a:ext cx="7862411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Standaryzacja procesów, koniec z </a:t>
            </a:r>
            <a:r>
              <a:rPr lang="en-US" sz="95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ręcznymi</a:t>
            </a: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95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zamówieniami</a:t>
            </a:r>
            <a:endParaRPr lang="pl-PL" sz="950" dirty="0">
              <a:solidFill>
                <a:srgbClr val="E2E6E9"/>
              </a:solidFill>
              <a:latin typeface="Merriweather" pitchFamily="34" charset="0"/>
              <a:ea typeface="Merriweather" pitchFamily="34" charset="-122"/>
              <a:cs typeface="Merriweather" pitchFamily="34" charset="-120"/>
            </a:endParaRPr>
          </a:p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i wielogodzinną papierologią</a:t>
            </a:r>
            <a:endParaRPr lang="en-US" sz="95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038" y="1048703"/>
            <a:ext cx="5326023" cy="5326023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887539" y="6495420"/>
            <a:ext cx="1928693" cy="231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Korzyści Strategiczne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8880037" y="6873873"/>
            <a:ext cx="5326023" cy="852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eSUPPLY to nie tylko oszczędności, ale przede wszystkim strategiczna kontrola nad całym łańcuchem dostaw i pełna zgodność z </a:t>
            </a:r>
            <a:r>
              <a:rPr lang="en-US" sz="140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wymogami</a:t>
            </a:r>
            <a:r>
              <a:rPr lang="en-US" sz="1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ESG</a:t>
            </a:r>
            <a:endParaRPr lang="en-US" sz="1400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C16E34F5-1F87-D0F2-4EA9-723B032FB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1327" y="7726166"/>
            <a:ext cx="1785076" cy="3998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49" y="340281"/>
            <a:ext cx="8314611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Gotowość do Działania: Wdrażamy z Gwarancją Sukcesu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6770489" y="6583641"/>
            <a:ext cx="2296299" cy="231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Minimalne Ryzyko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770489" y="6939281"/>
            <a:ext cx="7456528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Rozpoczynamy od modelu pilotażowego z szybkim uruchomieniem MVP. Testujesz rozwiązanie na wybranym obszarze przed pełnym wdrożeniem.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770489" y="1051798"/>
            <a:ext cx="123706" cy="154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 Light" pitchFamily="34" charset="0"/>
                <a:ea typeface="Merriweather Light" pitchFamily="34" charset="-122"/>
                <a:cs typeface="Merriweather Light" pitchFamily="34" charset="-120"/>
              </a:rPr>
              <a:t>01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6770489" y="1246703"/>
            <a:ext cx="7434382" cy="15240"/>
          </a:xfrm>
          <a:prstGeom prst="rect">
            <a:avLst/>
          </a:prstGeom>
          <a:solidFill>
            <a:srgbClr val="609DFF"/>
          </a:solidFill>
          <a:ln/>
        </p:spPr>
        <p:txBody>
          <a:bodyPr/>
          <a:lstStyle/>
          <a:p>
            <a:endParaRPr lang="pl-PL" sz="3200"/>
          </a:p>
        </p:txBody>
      </p:sp>
      <p:sp>
        <p:nvSpPr>
          <p:cNvPr id="8" name="Text 5"/>
          <p:cNvSpPr/>
          <p:nvPr/>
        </p:nvSpPr>
        <p:spPr>
          <a:xfrm>
            <a:off x="6770489" y="1338977"/>
            <a:ext cx="1546979" cy="193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Analiza Procesów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770489" y="1655921"/>
            <a:ext cx="7434382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Szczegółowy Analiza Twoich obecnych procesów zakupowych i identyfikacja quick wins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770489" y="2070259"/>
            <a:ext cx="123706" cy="154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 Light" pitchFamily="34" charset="0"/>
                <a:ea typeface="Merriweather Light" pitchFamily="34" charset="-122"/>
                <a:cs typeface="Merriweather Light" pitchFamily="34" charset="-120"/>
              </a:rPr>
              <a:t>02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770489" y="2265164"/>
            <a:ext cx="7434382" cy="15240"/>
          </a:xfrm>
          <a:prstGeom prst="rect">
            <a:avLst/>
          </a:prstGeom>
          <a:solidFill>
            <a:srgbClr val="609DFF"/>
          </a:solidFill>
          <a:ln/>
        </p:spPr>
        <p:txBody>
          <a:bodyPr/>
          <a:lstStyle/>
          <a:p>
            <a:endParaRPr lang="pl-PL" sz="3200"/>
          </a:p>
        </p:txBody>
      </p:sp>
      <p:sp>
        <p:nvSpPr>
          <p:cNvPr id="12" name="Text 9"/>
          <p:cNvSpPr/>
          <p:nvPr/>
        </p:nvSpPr>
        <p:spPr>
          <a:xfrm>
            <a:off x="6770489" y="2357438"/>
            <a:ext cx="1895237" cy="193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Implementacja Platformy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6770489" y="2674382"/>
            <a:ext cx="7434382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Konfiguracja systemu, integracja z ERP i migracja </a:t>
            </a:r>
            <a:r>
              <a:rPr lang="en-US" sz="1200" dirty="0" err="1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danych</a:t>
            </a: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770489" y="3088719"/>
            <a:ext cx="123706" cy="154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 Light" pitchFamily="34" charset="0"/>
                <a:ea typeface="Merriweather Light" pitchFamily="34" charset="-122"/>
                <a:cs typeface="Merriweather Light" pitchFamily="34" charset="-120"/>
              </a:rPr>
              <a:t>03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6770489" y="3283625"/>
            <a:ext cx="7434382" cy="15240"/>
          </a:xfrm>
          <a:prstGeom prst="rect">
            <a:avLst/>
          </a:prstGeom>
          <a:solidFill>
            <a:srgbClr val="609DFF"/>
          </a:solidFill>
          <a:ln/>
        </p:spPr>
        <p:txBody>
          <a:bodyPr/>
          <a:lstStyle/>
          <a:p>
            <a:endParaRPr lang="pl-PL" sz="3200"/>
          </a:p>
        </p:txBody>
      </p:sp>
      <p:sp>
        <p:nvSpPr>
          <p:cNvPr id="16" name="Text 13"/>
          <p:cNvSpPr/>
          <p:nvPr/>
        </p:nvSpPr>
        <p:spPr>
          <a:xfrm>
            <a:off x="6770489" y="3375898"/>
            <a:ext cx="1546979" cy="193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Szkolenie Zespołu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6770489" y="3692843"/>
            <a:ext cx="7434382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Kompleksowe onboarding użytkowników i przygotowanie procedur wewnętrznych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6770489" y="4107180"/>
            <a:ext cx="123706" cy="154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 Light" pitchFamily="34" charset="0"/>
                <a:ea typeface="Merriweather Light" pitchFamily="34" charset="-122"/>
                <a:cs typeface="Merriweather Light" pitchFamily="34" charset="-120"/>
              </a:rPr>
              <a:t>04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6770489" y="4302085"/>
            <a:ext cx="7434382" cy="15240"/>
          </a:xfrm>
          <a:prstGeom prst="rect">
            <a:avLst/>
          </a:prstGeom>
          <a:solidFill>
            <a:srgbClr val="609DFF"/>
          </a:solidFill>
          <a:ln/>
        </p:spPr>
        <p:txBody>
          <a:bodyPr/>
          <a:lstStyle/>
          <a:p>
            <a:endParaRPr lang="pl-PL" sz="3200"/>
          </a:p>
        </p:txBody>
      </p:sp>
      <p:sp>
        <p:nvSpPr>
          <p:cNvPr id="20" name="Text 17"/>
          <p:cNvSpPr/>
          <p:nvPr/>
        </p:nvSpPr>
        <p:spPr>
          <a:xfrm>
            <a:off x="6770489" y="4394359"/>
            <a:ext cx="1546979" cy="193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Pełne Uruchomienie</a:t>
            </a:r>
            <a:endParaRPr lang="en-US" sz="2000" dirty="0"/>
          </a:p>
        </p:txBody>
      </p:sp>
      <p:sp>
        <p:nvSpPr>
          <p:cNvPr id="21" name="Text 18"/>
          <p:cNvSpPr/>
          <p:nvPr/>
        </p:nvSpPr>
        <p:spPr>
          <a:xfrm>
            <a:off x="6770489" y="4711303"/>
            <a:ext cx="7434382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Start produkcyjny z ciągłym wsparciem Customer Success i optymalizacją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433149" y="8406289"/>
            <a:ext cx="4505563" cy="1111448"/>
          </a:xfrm>
          <a:prstGeom prst="roundRect">
            <a:avLst>
              <a:gd name="adj" fmla="val 6582"/>
            </a:avLst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3" name="Shape 20"/>
          <p:cNvSpPr/>
          <p:nvPr/>
        </p:nvSpPr>
        <p:spPr>
          <a:xfrm>
            <a:off x="433149" y="8391049"/>
            <a:ext cx="4505563" cy="60960"/>
          </a:xfrm>
          <a:prstGeom prst="roundRect">
            <a:avLst>
              <a:gd name="adj" fmla="val 85268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4" name="Shape 21"/>
          <p:cNvSpPr/>
          <p:nvPr/>
        </p:nvSpPr>
        <p:spPr>
          <a:xfrm>
            <a:off x="2500313" y="8220670"/>
            <a:ext cx="371237" cy="371237"/>
          </a:xfrm>
          <a:prstGeom prst="roundRect">
            <a:avLst>
              <a:gd name="adj" fmla="val 246312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1636" y="8331994"/>
            <a:ext cx="148471" cy="148471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572095" y="8715613"/>
            <a:ext cx="1589961" cy="193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Wsparcie End-to-End</a:t>
            </a:r>
            <a:endParaRPr lang="en-US" sz="1200" dirty="0"/>
          </a:p>
        </p:txBody>
      </p:sp>
      <p:sp>
        <p:nvSpPr>
          <p:cNvPr id="27" name="Text 23"/>
          <p:cNvSpPr/>
          <p:nvPr/>
        </p:nvSpPr>
        <p:spPr>
          <a:xfrm>
            <a:off x="572095" y="8983028"/>
            <a:ext cx="4227671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Dedykowany zespół Customer Success przez cały proces wdrożenia i dalej</a:t>
            </a:r>
            <a:endParaRPr lang="en-US" sz="950" dirty="0"/>
          </a:p>
        </p:txBody>
      </p:sp>
      <p:sp>
        <p:nvSpPr>
          <p:cNvPr id="28" name="Shape 24"/>
          <p:cNvSpPr/>
          <p:nvPr/>
        </p:nvSpPr>
        <p:spPr>
          <a:xfrm>
            <a:off x="5062418" y="8406289"/>
            <a:ext cx="4505563" cy="1111448"/>
          </a:xfrm>
          <a:prstGeom prst="roundRect">
            <a:avLst>
              <a:gd name="adj" fmla="val 6582"/>
            </a:avLst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9" name="Shape 25"/>
          <p:cNvSpPr/>
          <p:nvPr/>
        </p:nvSpPr>
        <p:spPr>
          <a:xfrm>
            <a:off x="5062418" y="8391049"/>
            <a:ext cx="4505563" cy="60960"/>
          </a:xfrm>
          <a:prstGeom prst="roundRect">
            <a:avLst>
              <a:gd name="adj" fmla="val 85268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0" name="Shape 26"/>
          <p:cNvSpPr/>
          <p:nvPr/>
        </p:nvSpPr>
        <p:spPr>
          <a:xfrm>
            <a:off x="7129582" y="8220670"/>
            <a:ext cx="371237" cy="371237"/>
          </a:xfrm>
          <a:prstGeom prst="roundRect">
            <a:avLst>
              <a:gd name="adj" fmla="val 246312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31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0905" y="8331994"/>
            <a:ext cx="148471" cy="148471"/>
          </a:xfrm>
          <a:prstGeom prst="rect">
            <a:avLst/>
          </a:prstGeom>
        </p:spPr>
      </p:pic>
      <p:sp>
        <p:nvSpPr>
          <p:cNvPr id="32" name="Text 27"/>
          <p:cNvSpPr/>
          <p:nvPr/>
        </p:nvSpPr>
        <p:spPr>
          <a:xfrm>
            <a:off x="5201364" y="8715613"/>
            <a:ext cx="1546979" cy="193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Szybki Start</a:t>
            </a:r>
            <a:endParaRPr lang="en-US" sz="1200" dirty="0"/>
          </a:p>
        </p:txBody>
      </p:sp>
      <p:sp>
        <p:nvSpPr>
          <p:cNvPr id="33" name="Text 28"/>
          <p:cNvSpPr/>
          <p:nvPr/>
        </p:nvSpPr>
        <p:spPr>
          <a:xfrm>
            <a:off x="5201364" y="8983028"/>
            <a:ext cx="422767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Pierwsze rezultaty widoczne już po 30 dniach od uruchomienia pilota</a:t>
            </a:r>
            <a:endParaRPr lang="en-US" sz="950" dirty="0"/>
          </a:p>
        </p:txBody>
      </p:sp>
      <p:sp>
        <p:nvSpPr>
          <p:cNvPr id="34" name="Shape 29"/>
          <p:cNvSpPr/>
          <p:nvPr/>
        </p:nvSpPr>
        <p:spPr>
          <a:xfrm>
            <a:off x="9691687" y="8406289"/>
            <a:ext cx="4505563" cy="1111448"/>
          </a:xfrm>
          <a:prstGeom prst="roundRect">
            <a:avLst>
              <a:gd name="adj" fmla="val 6582"/>
            </a:avLst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5" name="Shape 30"/>
          <p:cNvSpPr/>
          <p:nvPr/>
        </p:nvSpPr>
        <p:spPr>
          <a:xfrm>
            <a:off x="9691687" y="8391049"/>
            <a:ext cx="4505563" cy="60960"/>
          </a:xfrm>
          <a:prstGeom prst="roundRect">
            <a:avLst>
              <a:gd name="adj" fmla="val 85268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36" name="Shape 31"/>
          <p:cNvSpPr/>
          <p:nvPr/>
        </p:nvSpPr>
        <p:spPr>
          <a:xfrm>
            <a:off x="11758851" y="8220670"/>
            <a:ext cx="371237" cy="371237"/>
          </a:xfrm>
          <a:prstGeom prst="roundRect">
            <a:avLst>
              <a:gd name="adj" fmla="val 246312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pl-PL"/>
          </a:p>
        </p:txBody>
      </p:sp>
      <p:pic>
        <p:nvPicPr>
          <p:cNvPr id="37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70174" y="8331994"/>
            <a:ext cx="148471" cy="148471"/>
          </a:xfrm>
          <a:prstGeom prst="rect">
            <a:avLst/>
          </a:prstGeom>
        </p:spPr>
      </p:pic>
      <p:sp>
        <p:nvSpPr>
          <p:cNvPr id="38" name="Text 32"/>
          <p:cNvSpPr/>
          <p:nvPr/>
        </p:nvSpPr>
        <p:spPr>
          <a:xfrm>
            <a:off x="9830633" y="8715613"/>
            <a:ext cx="1546979" cy="193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Status Rynku</a:t>
            </a:r>
            <a:endParaRPr lang="en-US" sz="1200" dirty="0"/>
          </a:p>
        </p:txBody>
      </p:sp>
      <p:sp>
        <p:nvSpPr>
          <p:cNvPr id="39" name="Text 33"/>
          <p:cNvSpPr/>
          <p:nvPr/>
        </p:nvSpPr>
        <p:spPr>
          <a:xfrm>
            <a:off x="9830633" y="8983028"/>
            <a:ext cx="4227671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Obecnie wdrażamy rozwiązanie w wiodących firmach branży automotive w Polsce</a:t>
            </a:r>
            <a:endParaRPr lang="en-US" sz="950" dirty="0"/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CA7B5EF5-F96E-2E89-EF75-867BA82242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91327" y="7726166"/>
            <a:ext cx="1785076" cy="399856"/>
          </a:xfrm>
          <a:prstGeom prst="rect">
            <a:avLst/>
          </a:prstGeom>
        </p:spPr>
      </p:pic>
      <p:pic>
        <p:nvPicPr>
          <p:cNvPr id="42" name="Obraz 41" descr="Obraz zawierający computer, zrzut ekranu, komputer, Jaskrawoniebieski&#10;&#10;Zawartość wygenerowana przez AI może być niepoprawna.">
            <a:extLst>
              <a:ext uri="{FF2B5EF4-FFF2-40B4-BE49-F238E27FC236}">
                <a16:creationId xmlns:a16="http://schemas.microsoft.com/office/drawing/2014/main" id="{7E7D702F-E2D0-CC43-40BA-BEE65C4B13D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662"/>
          <a:stretch>
            <a:fillRect/>
          </a:stretch>
        </p:blipFill>
        <p:spPr>
          <a:xfrm>
            <a:off x="0" y="1067037"/>
            <a:ext cx="6522571" cy="71288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1736" y="921544"/>
            <a:ext cx="13526929" cy="1970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50"/>
              </a:lnSpc>
              <a:buNone/>
            </a:pPr>
            <a:r>
              <a:rPr lang="en-US" sz="62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eSUPPLY: Przyszłość Zakupów Pośrednich Jest Teraz</a:t>
            </a:r>
            <a:endParaRPr lang="en-US" sz="6200" dirty="0"/>
          </a:p>
        </p:txBody>
      </p:sp>
      <p:sp>
        <p:nvSpPr>
          <p:cNvPr id="3" name="Shape 1"/>
          <p:cNvSpPr/>
          <p:nvPr/>
        </p:nvSpPr>
        <p:spPr>
          <a:xfrm>
            <a:off x="551736" y="3207306"/>
            <a:ext cx="4403884" cy="1232535"/>
          </a:xfrm>
          <a:prstGeom prst="roundRect">
            <a:avLst>
              <a:gd name="adj" fmla="val 5372"/>
            </a:avLst>
          </a:prstGeom>
          <a:solidFill>
            <a:srgbClr val="609DFF"/>
          </a:solidFill>
          <a:ln w="7620">
            <a:solidFill>
              <a:srgbClr val="4683E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716994" y="3372564"/>
            <a:ext cx="2364700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💰 Kontrola Kosztów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16994" y="3770233"/>
            <a:ext cx="4073366" cy="504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Oszczędności 15-20% i pełna transparentność wydatków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113258" y="3207306"/>
            <a:ext cx="4403884" cy="1232535"/>
          </a:xfrm>
          <a:prstGeom prst="roundRect">
            <a:avLst>
              <a:gd name="adj" fmla="val 5372"/>
            </a:avLst>
          </a:prstGeom>
          <a:solidFill>
            <a:srgbClr val="609DFF"/>
          </a:solidFill>
          <a:ln w="7620">
            <a:solidFill>
              <a:srgbClr val="4683E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7" name="Text 5"/>
          <p:cNvSpPr/>
          <p:nvPr/>
        </p:nvSpPr>
        <p:spPr>
          <a:xfrm>
            <a:off x="5278517" y="3372564"/>
            <a:ext cx="2546509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⏱️ Oszczędność Czasu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278517" y="3770233"/>
            <a:ext cx="407336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70% redukcja czasu realizacji procesów zakupowych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9674781" y="3207306"/>
            <a:ext cx="4403884" cy="1232535"/>
          </a:xfrm>
          <a:prstGeom prst="roundRect">
            <a:avLst>
              <a:gd name="adj" fmla="val 5372"/>
            </a:avLst>
          </a:prstGeom>
          <a:solidFill>
            <a:srgbClr val="609DFF"/>
          </a:solidFill>
          <a:ln w="7620">
            <a:solidFill>
              <a:srgbClr val="4683E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0" name="Text 8"/>
          <p:cNvSpPr/>
          <p:nvPr/>
        </p:nvSpPr>
        <p:spPr>
          <a:xfrm>
            <a:off x="9840039" y="3372564"/>
            <a:ext cx="2364700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🌱 Zgodność ESG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40039" y="3770233"/>
            <a:ext cx="4073366" cy="504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Automatyczny monitoring i raportowanie śladu węglowego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51736" y="4695946"/>
            <a:ext cx="13526929" cy="27265"/>
          </a:xfrm>
          <a:prstGeom prst="rect">
            <a:avLst/>
          </a:prstGeom>
          <a:solidFill>
            <a:srgbClr val="E2E6E9">
              <a:alpha val="50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3" name="Text 11"/>
          <p:cNvSpPr/>
          <p:nvPr/>
        </p:nvSpPr>
        <p:spPr>
          <a:xfrm>
            <a:off x="551736" y="4959668"/>
            <a:ext cx="3278981" cy="394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Skontaktuj się z nami</a:t>
            </a:r>
            <a:endParaRPr lang="en-US" sz="2450" dirty="0"/>
          </a:p>
        </p:txBody>
      </p:sp>
      <p:sp>
        <p:nvSpPr>
          <p:cNvPr id="14" name="Text 12"/>
          <p:cNvSpPr/>
          <p:nvPr/>
        </p:nvSpPr>
        <p:spPr>
          <a:xfrm>
            <a:off x="551736" y="5732026"/>
            <a:ext cx="11440120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eSUPPLY 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51736" y="6126004"/>
            <a:ext cx="11440120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📧</a:t>
            </a: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m_grabiec@wp.pl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51736" y="6519982"/>
            <a:ext cx="11440120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📱</a:t>
            </a: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+48 606 48 19 98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51736" y="6913959"/>
            <a:ext cx="11440120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🌐</a:t>
            </a:r>
            <a:r>
              <a:rPr lang="en-US" sz="1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-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2384048" y="5732026"/>
            <a:ext cx="1702118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BC6D933-4C84-ABE9-7730-502831F6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327" y="7726166"/>
            <a:ext cx="1785076" cy="399856"/>
          </a:xfrm>
          <a:prstGeom prst="rect">
            <a:avLst/>
          </a:prstGeom>
        </p:spPr>
      </p:pic>
      <p:pic>
        <p:nvPicPr>
          <p:cNvPr id="21" name="Obraz 20" descr="Obraz zawierający Czcionka, tekst, logo, Grafika&#10;&#10;Zawartość wygenerowana przez AI może być niepoprawna.">
            <a:extLst>
              <a:ext uri="{FF2B5EF4-FFF2-40B4-BE49-F238E27FC236}">
                <a16:creationId xmlns:a16="http://schemas.microsoft.com/office/drawing/2014/main" id="{893C0912-FD78-2774-FFDE-74F4D0FCB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80" y="4834034"/>
            <a:ext cx="7401009" cy="3262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544</Words>
  <Application>Microsoft Office PowerPoint</Application>
  <PresentationFormat>Niestandardowy</PresentationFormat>
  <Paragraphs>102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Merriweather</vt:lpstr>
      <vt:lpstr>Merriweather Light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Grabiec, Mariusz</cp:lastModifiedBy>
  <cp:revision>5</cp:revision>
  <dcterms:created xsi:type="dcterms:W3CDTF">2025-10-23T07:25:04Z</dcterms:created>
  <dcterms:modified xsi:type="dcterms:W3CDTF">2025-11-08T14:54:41Z</dcterms:modified>
</cp:coreProperties>
</file>